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C41B1-AF7A-44E0-B32C-662ECE9E8E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0720A97-CCEE-4450-8D88-8EDA308B60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690F6B-6FE4-4BE4-B640-7E9D9717414E}"/>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5" name="Footer Placeholder 4">
            <a:extLst>
              <a:ext uri="{FF2B5EF4-FFF2-40B4-BE49-F238E27FC236}">
                <a16:creationId xmlns:a16="http://schemas.microsoft.com/office/drawing/2014/main" id="{0EAFF6D8-211B-4F39-9721-C7886BE0E8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9694E9-A204-46F6-9DF3-3011BFDDFD71}"/>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1057858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57501-82A5-44C9-8D16-F694022C00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6A2053-0D34-42DE-A276-C716832D4ED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02655B-FCD6-4EBD-8686-4ED29D90F755}"/>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5" name="Footer Placeholder 4">
            <a:extLst>
              <a:ext uri="{FF2B5EF4-FFF2-40B4-BE49-F238E27FC236}">
                <a16:creationId xmlns:a16="http://schemas.microsoft.com/office/drawing/2014/main" id="{BE53A194-EF7D-4F77-BBC2-6FE0353657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E6AED1-5D25-4E3B-B563-4F3205647F89}"/>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1717782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FFE494-533F-49BF-BD74-2B3FC574090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A6F19B-1EF7-4713-8B9F-3FB888F3C6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D5FB62-AD29-402C-A150-91BDB7024708}"/>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5" name="Footer Placeholder 4">
            <a:extLst>
              <a:ext uri="{FF2B5EF4-FFF2-40B4-BE49-F238E27FC236}">
                <a16:creationId xmlns:a16="http://schemas.microsoft.com/office/drawing/2014/main" id="{F07F3B78-3BF2-4F98-AE99-CA390897CD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D70754-D1AD-4D6C-A4F7-2AE520EE10F9}"/>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666595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4DF73-66DE-4666-93BE-44F9260E38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91B03C-1276-47B6-9A5D-36DECFBE330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883F68-8E96-4548-82C5-7B5137723022}"/>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5" name="Footer Placeholder 4">
            <a:extLst>
              <a:ext uri="{FF2B5EF4-FFF2-40B4-BE49-F238E27FC236}">
                <a16:creationId xmlns:a16="http://schemas.microsoft.com/office/drawing/2014/main" id="{0B6585DF-3A79-4F3E-9C23-6A310E26DF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89E0D3-F52E-4723-9E29-4FB3844FF6EC}"/>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1099097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72FF0-2779-4986-BE39-DE2571FE57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B69AC2D-47AD-4043-8666-CEAAC23E09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C28F537-3BDC-4CFD-A771-AB60979E1712}"/>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5" name="Footer Placeholder 4">
            <a:extLst>
              <a:ext uri="{FF2B5EF4-FFF2-40B4-BE49-F238E27FC236}">
                <a16:creationId xmlns:a16="http://schemas.microsoft.com/office/drawing/2014/main" id="{BB196437-1711-429C-B80A-4A43F26B6F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602339-CE3A-4B7F-86CE-16612170F40D}"/>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2662485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B370A-5161-41D9-8280-175F4C6066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BB849B-C19E-4672-AE8C-F0E8BA663A0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6168A4-C47E-4EA9-BCD4-4869EC1EF34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8888688-723A-4488-9CEA-8C6F0AAB2A53}"/>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6" name="Footer Placeholder 5">
            <a:extLst>
              <a:ext uri="{FF2B5EF4-FFF2-40B4-BE49-F238E27FC236}">
                <a16:creationId xmlns:a16="http://schemas.microsoft.com/office/drawing/2014/main" id="{7F60948B-0579-4AD0-94F5-F3948A2E0B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D00078-00C7-4E10-B88B-6D98FBB03AE5}"/>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1258849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3B220-291E-4DAE-A370-2C69F355C1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A414A7-73ED-4918-A315-7194360097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79D5D6E-15E5-40E6-BE8F-5637CE614FA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2CDEB15-F884-4CE5-A3D2-04A4E95ADB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E3FEE17-830E-4029-9A75-EAA857CDE24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C2521F-A8BB-497D-AF89-FF77AE6B2E4A}"/>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8" name="Footer Placeholder 7">
            <a:extLst>
              <a:ext uri="{FF2B5EF4-FFF2-40B4-BE49-F238E27FC236}">
                <a16:creationId xmlns:a16="http://schemas.microsoft.com/office/drawing/2014/main" id="{159421A9-0EF8-4FB9-81FF-C89209382A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C2F5E6-E6EB-4866-B9C1-5A100D1B6BFF}"/>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2347866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4AF56-93B5-4E87-A8C9-36ADD1E681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C9157C-2F87-4FE1-975D-2E730118197F}"/>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4" name="Footer Placeholder 3">
            <a:extLst>
              <a:ext uri="{FF2B5EF4-FFF2-40B4-BE49-F238E27FC236}">
                <a16:creationId xmlns:a16="http://schemas.microsoft.com/office/drawing/2014/main" id="{B43A42CC-0CC4-43D6-A224-56C452648F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12F882-C3F7-48A2-BF65-8B17E4C7E043}"/>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3280403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9F2625-0633-47C5-AB49-7A2A395F1310}"/>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3" name="Footer Placeholder 2">
            <a:extLst>
              <a:ext uri="{FF2B5EF4-FFF2-40B4-BE49-F238E27FC236}">
                <a16:creationId xmlns:a16="http://schemas.microsoft.com/office/drawing/2014/main" id="{5FC74230-540B-4498-8C00-FDE4123E80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901A88-85B3-4132-B002-946A22D4B1DA}"/>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1164194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6912C-8CA9-4D49-89AA-F4E10D21CE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46168A-73E7-4D02-A4CA-5C1C4192F1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CAB712-61FF-4595-840B-E94B6C713A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565D33-C193-4314-9704-3FEF523F5637}"/>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6" name="Footer Placeholder 5">
            <a:extLst>
              <a:ext uri="{FF2B5EF4-FFF2-40B4-BE49-F238E27FC236}">
                <a16:creationId xmlns:a16="http://schemas.microsoft.com/office/drawing/2014/main" id="{6E891405-E498-4301-90C8-A7B382027A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0BB81C-6246-4013-9D8D-32DAA84D9AE6}"/>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1642292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4508A-6C1F-4EC6-A9D4-9A1C7D8D8C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061558A-2439-4699-841C-CF82DBF434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21CB48A-8242-4AC6-BDBC-77DFF003DE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4CFFD73-CB38-4161-A8E5-4C4F1D7D9FC6}"/>
              </a:ext>
            </a:extLst>
          </p:cNvPr>
          <p:cNvSpPr>
            <a:spLocks noGrp="1"/>
          </p:cNvSpPr>
          <p:nvPr>
            <p:ph type="dt" sz="half" idx="10"/>
          </p:nvPr>
        </p:nvSpPr>
        <p:spPr/>
        <p:txBody>
          <a:bodyPr/>
          <a:lstStyle/>
          <a:p>
            <a:fld id="{DB28BC80-B6A9-4455-A9A1-16E6C568BC36}" type="datetimeFigureOut">
              <a:rPr lang="en-US" smtClean="0"/>
              <a:t>2/19/2019</a:t>
            </a:fld>
            <a:endParaRPr lang="en-US"/>
          </a:p>
        </p:txBody>
      </p:sp>
      <p:sp>
        <p:nvSpPr>
          <p:cNvPr id="6" name="Footer Placeholder 5">
            <a:extLst>
              <a:ext uri="{FF2B5EF4-FFF2-40B4-BE49-F238E27FC236}">
                <a16:creationId xmlns:a16="http://schemas.microsoft.com/office/drawing/2014/main" id="{4A45CBCC-80BE-4371-ABC0-919882F2DF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D3F704-1FD1-479B-82B1-0849F0756BFC}"/>
              </a:ext>
            </a:extLst>
          </p:cNvPr>
          <p:cNvSpPr>
            <a:spLocks noGrp="1"/>
          </p:cNvSpPr>
          <p:nvPr>
            <p:ph type="sldNum" sz="quarter" idx="12"/>
          </p:nvPr>
        </p:nvSpPr>
        <p:spPr/>
        <p:txBody>
          <a:bodyPr/>
          <a:lstStyle/>
          <a:p>
            <a:fld id="{CA1980D9-1EF3-40BB-A310-774E80417062}" type="slidenum">
              <a:rPr lang="en-US" smtClean="0"/>
              <a:t>‹#›</a:t>
            </a:fld>
            <a:endParaRPr lang="en-US"/>
          </a:p>
        </p:txBody>
      </p:sp>
    </p:spTree>
    <p:extLst>
      <p:ext uri="{BB962C8B-B14F-4D97-AF65-F5344CB8AC3E}">
        <p14:creationId xmlns:p14="http://schemas.microsoft.com/office/powerpoint/2010/main" val="4158772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1EF163-952C-482C-AC6A-5E94743EAC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320E8C-DA22-4884-98C9-99E418627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92648E-B127-4949-9694-87411C5B3A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28BC80-B6A9-4455-A9A1-16E6C568BC36}" type="datetimeFigureOut">
              <a:rPr lang="en-US" smtClean="0"/>
              <a:t>2/19/2019</a:t>
            </a:fld>
            <a:endParaRPr lang="en-US"/>
          </a:p>
        </p:txBody>
      </p:sp>
      <p:sp>
        <p:nvSpPr>
          <p:cNvPr id="5" name="Footer Placeholder 4">
            <a:extLst>
              <a:ext uri="{FF2B5EF4-FFF2-40B4-BE49-F238E27FC236}">
                <a16:creationId xmlns:a16="http://schemas.microsoft.com/office/drawing/2014/main" id="{C298038C-ABBA-4802-A7B0-9BA1DE0967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2DEF67E-390D-49B0-BDCE-D7C3D4000E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980D9-1EF3-40BB-A310-774E80417062}" type="slidenum">
              <a:rPr lang="en-US" smtClean="0"/>
              <a:t>‹#›</a:t>
            </a:fld>
            <a:endParaRPr lang="en-US"/>
          </a:p>
        </p:txBody>
      </p:sp>
    </p:spTree>
    <p:extLst>
      <p:ext uri="{BB962C8B-B14F-4D97-AF65-F5344CB8AC3E}">
        <p14:creationId xmlns:p14="http://schemas.microsoft.com/office/powerpoint/2010/main" val="2661732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1386F-1759-4555-A2D0-07C62B6FA408}"/>
              </a:ext>
            </a:extLst>
          </p:cNvPr>
          <p:cNvSpPr>
            <a:spLocks noGrp="1"/>
          </p:cNvSpPr>
          <p:nvPr>
            <p:ph type="ctrTitle"/>
          </p:nvPr>
        </p:nvSpPr>
        <p:spPr/>
        <p:txBody>
          <a:bodyPr/>
          <a:lstStyle/>
          <a:p>
            <a:r>
              <a:rPr lang="en-US" dirty="0"/>
              <a:t>TSC Open items</a:t>
            </a:r>
          </a:p>
        </p:txBody>
      </p:sp>
      <p:sp>
        <p:nvSpPr>
          <p:cNvPr id="3" name="Subtitle 2">
            <a:extLst>
              <a:ext uri="{FF2B5EF4-FFF2-40B4-BE49-F238E27FC236}">
                <a16:creationId xmlns:a16="http://schemas.microsoft.com/office/drawing/2014/main" id="{1808985A-CACD-4632-9DB2-C30047DFC6F1}"/>
              </a:ext>
            </a:extLst>
          </p:cNvPr>
          <p:cNvSpPr>
            <a:spLocks noGrp="1"/>
          </p:cNvSpPr>
          <p:nvPr>
            <p:ph type="subTitle" idx="1"/>
          </p:nvPr>
        </p:nvSpPr>
        <p:spPr/>
        <p:txBody>
          <a:bodyPr/>
          <a:lstStyle/>
          <a:p>
            <a:r>
              <a:rPr lang="en-US" dirty="0"/>
              <a:t>Devaki Chandramouli (Nokia)</a:t>
            </a:r>
          </a:p>
        </p:txBody>
      </p:sp>
      <p:sp>
        <p:nvSpPr>
          <p:cNvPr id="4" name="TextBox 3">
            <a:extLst>
              <a:ext uri="{FF2B5EF4-FFF2-40B4-BE49-F238E27FC236}">
                <a16:creationId xmlns:a16="http://schemas.microsoft.com/office/drawing/2014/main" id="{E61341C3-83BA-4D04-A567-61D0AAF94908}"/>
              </a:ext>
            </a:extLst>
          </p:cNvPr>
          <p:cNvSpPr txBox="1"/>
          <p:nvPr/>
        </p:nvSpPr>
        <p:spPr>
          <a:xfrm>
            <a:off x="9144000" y="304800"/>
            <a:ext cx="2753360" cy="369332"/>
          </a:xfrm>
          <a:prstGeom prst="rect">
            <a:avLst/>
          </a:prstGeom>
          <a:noFill/>
        </p:spPr>
        <p:txBody>
          <a:bodyPr wrap="square" rtlCol="0">
            <a:spAutoFit/>
          </a:bodyPr>
          <a:lstStyle/>
          <a:p>
            <a:r>
              <a:rPr lang="en-US"/>
              <a:t>S2-1902059</a:t>
            </a:r>
          </a:p>
        </p:txBody>
      </p:sp>
    </p:spTree>
    <p:extLst>
      <p:ext uri="{BB962C8B-B14F-4D97-AF65-F5344CB8AC3E}">
        <p14:creationId xmlns:p14="http://schemas.microsoft.com/office/powerpoint/2010/main" val="2525517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F9416-FD66-4A99-80B8-1294534C3FB4}"/>
              </a:ext>
            </a:extLst>
          </p:cNvPr>
          <p:cNvSpPr>
            <a:spLocks noGrp="1"/>
          </p:cNvSpPr>
          <p:nvPr>
            <p:ph type="title"/>
          </p:nvPr>
        </p:nvSpPr>
        <p:spPr/>
        <p:txBody>
          <a:bodyPr>
            <a:normAutofit/>
          </a:bodyPr>
          <a:lstStyle/>
          <a:p>
            <a:r>
              <a:rPr lang="en-US" sz="3200" dirty="0"/>
              <a:t>Architecture: Integration of 5GS with TSN network</a:t>
            </a:r>
          </a:p>
        </p:txBody>
      </p:sp>
      <p:sp>
        <p:nvSpPr>
          <p:cNvPr id="3" name="Content Placeholder 2">
            <a:extLst>
              <a:ext uri="{FF2B5EF4-FFF2-40B4-BE49-F238E27FC236}">
                <a16:creationId xmlns:a16="http://schemas.microsoft.com/office/drawing/2014/main" id="{B65FDC66-2391-4A0B-8E91-5B00FCF0348D}"/>
              </a:ext>
            </a:extLst>
          </p:cNvPr>
          <p:cNvSpPr>
            <a:spLocks noGrp="1"/>
          </p:cNvSpPr>
          <p:nvPr>
            <p:ph idx="1"/>
          </p:nvPr>
        </p:nvSpPr>
        <p:spPr>
          <a:xfrm>
            <a:off x="838200" y="1561465"/>
            <a:ext cx="10515600" cy="3884295"/>
          </a:xfrm>
        </p:spPr>
        <p:txBody>
          <a:bodyPr>
            <a:normAutofit fontScale="92500" lnSpcReduction="10000"/>
          </a:bodyPr>
          <a:lstStyle/>
          <a:p>
            <a:pPr marL="0" indent="0">
              <a:buNone/>
            </a:pPr>
            <a:r>
              <a:rPr lang="en-US" dirty="0"/>
              <a:t>Main contentious point:</a:t>
            </a:r>
          </a:p>
          <a:p>
            <a:pPr marL="0" indent="0">
              <a:buNone/>
            </a:pPr>
            <a:r>
              <a:rPr lang="en-US" b="1" dirty="0"/>
              <a:t>1) Presence of TSN Translator:</a:t>
            </a:r>
          </a:p>
          <a:p>
            <a:pPr lvl="1"/>
            <a:r>
              <a:rPr lang="en-US" dirty="0"/>
              <a:t>collocated with UPF or outside the UPF (HUA/QCOM: collocated with UPF; </a:t>
            </a:r>
          </a:p>
          <a:p>
            <a:pPr lvl="1"/>
            <a:r>
              <a:rPr lang="en-US" dirty="0"/>
              <a:t>collocated with UE or outside the UE </a:t>
            </a:r>
          </a:p>
          <a:p>
            <a:pPr marL="457200" lvl="1" indent="0">
              <a:buNone/>
            </a:pPr>
            <a:r>
              <a:rPr lang="en-US" b="1" dirty="0"/>
              <a:t>Network side:</a:t>
            </a:r>
          </a:p>
          <a:p>
            <a:pPr lvl="1"/>
            <a:r>
              <a:rPr lang="en-US" dirty="0"/>
              <a:t>If it is not collocated with UPF, should TSN Translator (TT)-CP &lt;-&gt; TSN Translator (TT)-UP be specified for programming TSN Translator-UP? (or) </a:t>
            </a:r>
          </a:p>
          <a:p>
            <a:pPr lvl="1"/>
            <a:r>
              <a:rPr lang="en-US" dirty="0"/>
              <a:t>If it is not collocated and there is no TT-CP – TT-UP interface, should N4 be used to program TT-UP? </a:t>
            </a:r>
          </a:p>
          <a:p>
            <a:pPr marL="457200" lvl="1" indent="0">
              <a:buNone/>
            </a:pPr>
            <a:r>
              <a:rPr lang="en-US" b="1" dirty="0"/>
              <a:t>UE side:</a:t>
            </a:r>
          </a:p>
          <a:p>
            <a:pPr lvl="1"/>
            <a:r>
              <a:rPr lang="en-US" dirty="0"/>
              <a:t>If it is not collocated with UE, should UE – TT (N60) be specified? </a:t>
            </a:r>
          </a:p>
          <a:p>
            <a:pPr marL="457200" lvl="1" indent="0">
              <a:buNone/>
            </a:pPr>
            <a:endParaRPr lang="en-US" dirty="0"/>
          </a:p>
          <a:p>
            <a:pPr marL="0" lvl="1" indent="0">
              <a:spcBef>
                <a:spcPts val="1000"/>
              </a:spcBef>
              <a:buNone/>
            </a:pPr>
            <a:endParaRPr lang="en-US" dirty="0"/>
          </a:p>
        </p:txBody>
      </p:sp>
      <p:sp>
        <p:nvSpPr>
          <p:cNvPr id="5" name="Content Placeholder 2">
            <a:extLst>
              <a:ext uri="{FF2B5EF4-FFF2-40B4-BE49-F238E27FC236}">
                <a16:creationId xmlns:a16="http://schemas.microsoft.com/office/drawing/2014/main" id="{D4E595CF-C4EF-4746-81B6-E133B0047960}"/>
              </a:ext>
            </a:extLst>
          </p:cNvPr>
          <p:cNvSpPr txBox="1">
            <a:spLocks/>
          </p:cNvSpPr>
          <p:nvPr/>
        </p:nvSpPr>
        <p:spPr>
          <a:xfrm>
            <a:off x="838200" y="5359083"/>
            <a:ext cx="10515600" cy="141224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Way forward?</a:t>
            </a:r>
          </a:p>
          <a:p>
            <a:pPr>
              <a:buFontTx/>
              <a:buChar char="-"/>
            </a:pPr>
            <a:r>
              <a:rPr lang="en-US" dirty="0"/>
              <a:t>TT exists on both the sides (UPF/UE). TT is assumed to support de-jittering functionality, collocated with the UPF. All other functionalities of TT is still FFS, reference point between UPF/UE and TT is left open.</a:t>
            </a:r>
          </a:p>
          <a:p>
            <a:pPr marL="0" lvl="1" indent="0">
              <a:spcBef>
                <a:spcPts val="1000"/>
              </a:spcBef>
              <a:buFont typeface="Arial" panose="020B0604020202020204" pitchFamily="34" charset="0"/>
              <a:buNone/>
            </a:pPr>
            <a:endParaRPr lang="en-US" dirty="0"/>
          </a:p>
        </p:txBody>
      </p:sp>
    </p:spTree>
    <p:extLst>
      <p:ext uri="{BB962C8B-B14F-4D97-AF65-F5344CB8AC3E}">
        <p14:creationId xmlns:p14="http://schemas.microsoft.com/office/powerpoint/2010/main" val="421114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D2599-972F-4DE3-944C-E109F46333BF}"/>
              </a:ext>
            </a:extLst>
          </p:cNvPr>
          <p:cNvSpPr>
            <a:spLocks noGrp="1"/>
          </p:cNvSpPr>
          <p:nvPr>
            <p:ph type="title"/>
          </p:nvPr>
        </p:nvSpPr>
        <p:spPr/>
        <p:txBody>
          <a:bodyPr/>
          <a:lstStyle/>
          <a:p>
            <a:r>
              <a:rPr lang="en-US" dirty="0"/>
              <a:t>Enhancements for deterministic QoS</a:t>
            </a:r>
          </a:p>
        </p:txBody>
      </p:sp>
      <p:graphicFrame>
        <p:nvGraphicFramePr>
          <p:cNvPr id="4" name="Table 3">
            <a:extLst>
              <a:ext uri="{FF2B5EF4-FFF2-40B4-BE49-F238E27FC236}">
                <a16:creationId xmlns:a16="http://schemas.microsoft.com/office/drawing/2014/main" id="{52D549F6-D6F3-41F0-9DDC-D347D5D10B17}"/>
              </a:ext>
            </a:extLst>
          </p:cNvPr>
          <p:cNvGraphicFramePr>
            <a:graphicFrameLocks noGrp="1"/>
          </p:cNvGraphicFramePr>
          <p:nvPr>
            <p:extLst>
              <p:ext uri="{D42A27DB-BD31-4B8C-83A1-F6EECF244321}">
                <p14:modId xmlns:p14="http://schemas.microsoft.com/office/powerpoint/2010/main" val="2525894191"/>
              </p:ext>
            </p:extLst>
          </p:nvPr>
        </p:nvGraphicFramePr>
        <p:xfrm>
          <a:off x="975360" y="1273344"/>
          <a:ext cx="10378440" cy="5858976"/>
        </p:xfrm>
        <a:graphic>
          <a:graphicData uri="http://schemas.openxmlformats.org/drawingml/2006/table">
            <a:tbl>
              <a:tblPr firstRow="1" bandRow="1">
                <a:tableStyleId>{5C22544A-7EE6-4342-B048-85BDC9FD1C3A}</a:tableStyleId>
              </a:tblPr>
              <a:tblGrid>
                <a:gridCol w="3459480">
                  <a:extLst>
                    <a:ext uri="{9D8B030D-6E8A-4147-A177-3AD203B41FA5}">
                      <a16:colId xmlns:a16="http://schemas.microsoft.com/office/drawing/2014/main" val="3416388252"/>
                    </a:ext>
                  </a:extLst>
                </a:gridCol>
                <a:gridCol w="2040302">
                  <a:extLst>
                    <a:ext uri="{9D8B030D-6E8A-4147-A177-3AD203B41FA5}">
                      <a16:colId xmlns:a16="http://schemas.microsoft.com/office/drawing/2014/main" val="2302790979"/>
                    </a:ext>
                  </a:extLst>
                </a:gridCol>
                <a:gridCol w="2343738">
                  <a:extLst>
                    <a:ext uri="{9D8B030D-6E8A-4147-A177-3AD203B41FA5}">
                      <a16:colId xmlns:a16="http://schemas.microsoft.com/office/drawing/2014/main" val="2518890911"/>
                    </a:ext>
                  </a:extLst>
                </a:gridCol>
                <a:gridCol w="2534920">
                  <a:extLst>
                    <a:ext uri="{9D8B030D-6E8A-4147-A177-3AD203B41FA5}">
                      <a16:colId xmlns:a16="http://schemas.microsoft.com/office/drawing/2014/main" val="2303129669"/>
                    </a:ext>
                  </a:extLst>
                </a:gridCol>
              </a:tblGrid>
              <a:tr h="612606">
                <a:tc>
                  <a:txBody>
                    <a:bodyPr/>
                    <a:lstStyle/>
                    <a:p>
                      <a:r>
                        <a:rPr lang="en-US" dirty="0"/>
                        <a:t>Enhancements to support Deterministic QoS</a:t>
                      </a:r>
                    </a:p>
                  </a:txBody>
                  <a:tcPr/>
                </a:tc>
                <a:tc>
                  <a:txBody>
                    <a:bodyPr/>
                    <a:lstStyle/>
                    <a:p>
                      <a:r>
                        <a:rPr lang="en-US" dirty="0"/>
                        <a:t>Company#1 view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Company#2 view</a:t>
                      </a:r>
                    </a:p>
                    <a:p>
                      <a:endParaRPr lang="en-US" dirty="0"/>
                    </a:p>
                  </a:txBody>
                  <a:tcPr/>
                </a:tc>
                <a:tc>
                  <a:txBody>
                    <a:bodyPr/>
                    <a:lstStyle/>
                    <a:p>
                      <a:r>
                        <a:rPr lang="en-US" dirty="0"/>
                        <a:t>Way forward?</a:t>
                      </a:r>
                    </a:p>
                  </a:txBody>
                  <a:tcPr/>
                </a:tc>
                <a:extLst>
                  <a:ext uri="{0D108BD9-81ED-4DB2-BD59-A6C34878D82A}">
                    <a16:rowId xmlns:a16="http://schemas.microsoft.com/office/drawing/2014/main" val="3311973269"/>
                  </a:ext>
                </a:extLst>
              </a:tr>
              <a:tr h="612606">
                <a:tc>
                  <a:txBody>
                    <a:bodyPr/>
                    <a:lstStyle/>
                    <a:p>
                      <a:r>
                        <a:rPr lang="en-US" dirty="0"/>
                        <a:t>Traffic pattern: </a:t>
                      </a:r>
                      <a:r>
                        <a:rPr lang="en-GB" sz="1800" kern="1200" dirty="0">
                          <a:solidFill>
                            <a:schemeClr val="dk1"/>
                          </a:solidFill>
                          <a:effectLst/>
                          <a:latin typeface="+mn-lt"/>
                          <a:ea typeface="+mn-ea"/>
                          <a:cs typeface="+mn-cs"/>
                        </a:rPr>
                        <a:t>reference time or offset to indicate start time of the traffic burst.</a:t>
                      </a:r>
                      <a:endParaRPr lang="en-US" dirty="0"/>
                    </a:p>
                  </a:txBody>
                  <a:tcPr/>
                </a:tc>
                <a:tc>
                  <a:txBody>
                    <a:bodyPr/>
                    <a:lstStyle/>
                    <a:p>
                      <a:endParaRPr lang="en-US" dirty="0"/>
                    </a:p>
                  </a:txBody>
                  <a:tcPr/>
                </a:tc>
                <a:tc>
                  <a:txBody>
                    <a:bodyPr/>
                    <a:lstStyle/>
                    <a:p>
                      <a:endParaRPr lang="en-US" dirty="0"/>
                    </a:p>
                  </a:txBody>
                  <a:tcPr/>
                </a:tc>
                <a:tc>
                  <a:txBody>
                    <a:bodyPr/>
                    <a:lstStyle/>
                    <a:p>
                      <a:r>
                        <a:rPr lang="en-US" dirty="0"/>
                        <a:t>Agree that there is a need to provide an offset.</a:t>
                      </a:r>
                    </a:p>
                  </a:txBody>
                  <a:tcPr/>
                </a:tc>
                <a:extLst>
                  <a:ext uri="{0D108BD9-81ED-4DB2-BD59-A6C34878D82A}">
                    <a16:rowId xmlns:a16="http://schemas.microsoft.com/office/drawing/2014/main" val="3986809446"/>
                  </a:ext>
                </a:extLst>
              </a:tr>
              <a:tr h="520432">
                <a:tc>
                  <a:txBody>
                    <a:bodyPr/>
                    <a:lstStyle/>
                    <a:p>
                      <a:r>
                        <a:rPr lang="en-US" dirty="0"/>
                        <a:t>Traffic pattern: Periodicity (transfer interval between burst)</a:t>
                      </a:r>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03977687"/>
                  </a:ext>
                </a:extLst>
              </a:tr>
              <a:tr h="520432">
                <a:tc>
                  <a:txBody>
                    <a:bodyPr/>
                    <a:lstStyle/>
                    <a:p>
                      <a:r>
                        <a:rPr lang="en-US" dirty="0"/>
                        <a:t>UE residence time (could include internal processing time, delay for a certain layer is computed only once).</a:t>
                      </a:r>
                    </a:p>
                  </a:txBody>
                  <a:tcPr/>
                </a:tc>
                <a:tc>
                  <a:txBody>
                    <a:bodyPr/>
                    <a:lstStyle/>
                    <a:p>
                      <a:endParaRPr lang="en-US" dirty="0"/>
                    </a:p>
                  </a:txBody>
                  <a:tcPr/>
                </a:tc>
                <a:tc>
                  <a:txBody>
                    <a:bodyPr/>
                    <a:lstStyle/>
                    <a:p>
                      <a:endParaRPr lang="en-US"/>
                    </a:p>
                  </a:txBody>
                  <a:tcPr/>
                </a:tc>
                <a:tc>
                  <a:txBody>
                    <a:bodyPr/>
                    <a:lstStyle/>
                    <a:p>
                      <a:r>
                        <a:rPr lang="en-US" dirty="0"/>
                        <a:t>Agree that there is a need for UE residence time?</a:t>
                      </a:r>
                    </a:p>
                  </a:txBody>
                  <a:tcPr/>
                </a:tc>
                <a:extLst>
                  <a:ext uri="{0D108BD9-81ED-4DB2-BD59-A6C34878D82A}">
                    <a16:rowId xmlns:a16="http://schemas.microsoft.com/office/drawing/2014/main" val="3513921920"/>
                  </a:ext>
                </a:extLst>
              </a:tr>
              <a:tr h="520432">
                <a:tc>
                  <a:txBody>
                    <a:bodyPr/>
                    <a:lstStyle/>
                    <a:p>
                      <a:r>
                        <a:rPr lang="en-US" dirty="0"/>
                        <a:t>UPF, RAN residence time (could include internal processing time)</a:t>
                      </a:r>
                    </a:p>
                  </a:txBody>
                  <a:tcPr/>
                </a:tc>
                <a:tc>
                  <a:txBody>
                    <a:bodyPr/>
                    <a:lstStyle/>
                    <a:p>
                      <a:endParaRPr lang="en-US"/>
                    </a:p>
                  </a:txBody>
                  <a:tcPr/>
                </a:tc>
                <a:tc>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Agree that there is a need for UE residence time?</a:t>
                      </a:r>
                    </a:p>
                  </a:txBody>
                  <a:tcPr/>
                </a:tc>
                <a:extLst>
                  <a:ext uri="{0D108BD9-81ED-4DB2-BD59-A6C34878D82A}">
                    <a16:rowId xmlns:a16="http://schemas.microsoft.com/office/drawing/2014/main" val="3790877315"/>
                  </a:ext>
                </a:extLst>
              </a:tr>
              <a:tr h="520432">
                <a:tc>
                  <a:txBody>
                    <a:bodyPr/>
                    <a:lstStyle/>
                    <a:p>
                      <a:r>
                        <a:rPr lang="en-US" dirty="0"/>
                        <a:t>Traffic Pattern: Message Size</a:t>
                      </a:r>
                    </a:p>
                  </a:txBody>
                  <a:tcPr/>
                </a:tc>
                <a:tc>
                  <a:txBody>
                    <a:bodyPr/>
                    <a:lstStyle/>
                    <a:p>
                      <a:endParaRPr lang="en-US"/>
                    </a:p>
                  </a:txBody>
                  <a:tcPr/>
                </a:tc>
                <a:tc>
                  <a:txBody>
                    <a:bodyPr/>
                    <a:lstStyle/>
                    <a:p>
                      <a:endParaRPr lang="en-US"/>
                    </a:p>
                  </a:txBody>
                  <a:tcPr/>
                </a:tc>
                <a:tc>
                  <a:txBody>
                    <a:bodyPr/>
                    <a:lstStyle/>
                    <a:p>
                      <a:r>
                        <a:rPr lang="en-US" dirty="0"/>
                        <a:t>Interpreted from MDBV?</a:t>
                      </a:r>
                    </a:p>
                  </a:txBody>
                  <a:tcPr/>
                </a:tc>
                <a:extLst>
                  <a:ext uri="{0D108BD9-81ED-4DB2-BD59-A6C34878D82A}">
                    <a16:rowId xmlns:a16="http://schemas.microsoft.com/office/drawing/2014/main" val="2309392698"/>
                  </a:ext>
                </a:extLst>
              </a:tr>
              <a:tr h="520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aspects #2</a:t>
                      </a:r>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423683296"/>
                  </a:ext>
                </a:extLst>
              </a:tr>
              <a:tr h="520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82717810"/>
                  </a:ext>
                </a:extLst>
              </a:tr>
            </a:tbl>
          </a:graphicData>
        </a:graphic>
      </p:graphicFrame>
    </p:spTree>
    <p:extLst>
      <p:ext uri="{BB962C8B-B14F-4D97-AF65-F5344CB8AC3E}">
        <p14:creationId xmlns:p14="http://schemas.microsoft.com/office/powerpoint/2010/main" val="2137790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3EE0-5E73-4578-9EC7-10C1A3978BF6}"/>
              </a:ext>
            </a:extLst>
          </p:cNvPr>
          <p:cNvSpPr>
            <a:spLocks noGrp="1"/>
          </p:cNvSpPr>
          <p:nvPr>
            <p:ph type="title"/>
          </p:nvPr>
        </p:nvSpPr>
        <p:spPr/>
        <p:txBody>
          <a:bodyPr/>
          <a:lstStyle/>
          <a:p>
            <a:r>
              <a:rPr lang="en-US" dirty="0"/>
              <a:t>TSN Time Sync – 7 solution options</a:t>
            </a:r>
          </a:p>
        </p:txBody>
      </p:sp>
      <p:sp>
        <p:nvSpPr>
          <p:cNvPr id="3" name="Content Placeholder 2">
            <a:extLst>
              <a:ext uri="{FF2B5EF4-FFF2-40B4-BE49-F238E27FC236}">
                <a16:creationId xmlns:a16="http://schemas.microsoft.com/office/drawing/2014/main" id="{E933C979-BB37-4626-A90D-2FF1CF998B0E}"/>
              </a:ext>
            </a:extLst>
          </p:cNvPr>
          <p:cNvSpPr>
            <a:spLocks noGrp="1"/>
          </p:cNvSpPr>
          <p:nvPr>
            <p:ph idx="1"/>
          </p:nvPr>
        </p:nvSpPr>
        <p:spPr/>
        <p:txBody>
          <a:bodyPr>
            <a:normAutofit fontScale="47500" lnSpcReduction="20000"/>
          </a:bodyPr>
          <a:lstStyle/>
          <a:p>
            <a:pPr fontAlgn="base"/>
            <a:r>
              <a:rPr lang="en-GB" b="1" dirty="0"/>
              <a:t>Solution #11 Option 1</a:t>
            </a:r>
            <a:r>
              <a:rPr lang="en-GB" dirty="0"/>
              <a:t>: Transport of 802.1AS messages over the 5G system to convey timing to the UE. </a:t>
            </a:r>
            <a:r>
              <a:rPr lang="en-US" dirty="0"/>
              <a:t> </a:t>
            </a:r>
            <a:endParaRPr lang="en-US" b="0" i="0" dirty="0">
              <a:effectLst/>
            </a:endParaRPr>
          </a:p>
          <a:p>
            <a:pPr fontAlgn="base"/>
            <a:r>
              <a:rPr lang="en-GB" dirty="0"/>
              <a:t>This solution option has the challenge that 802.1AS messages must be transported via the 5G system with predictable latency (as is done via wired 802.1AS compliant nodes currently). This may be difficult for wireless systems due to the variability of latency over a wireless link.</a:t>
            </a:r>
            <a:r>
              <a:rPr lang="en-US" dirty="0"/>
              <a:t> </a:t>
            </a:r>
            <a:endParaRPr lang="en-US" b="0" i="0" dirty="0">
              <a:effectLst/>
            </a:endParaRPr>
          </a:p>
          <a:p>
            <a:pPr fontAlgn="base"/>
            <a:r>
              <a:rPr lang="en-GB" b="1" dirty="0"/>
              <a:t>Solution #11 Option 2</a:t>
            </a:r>
            <a:r>
              <a:rPr lang="en-GB" dirty="0"/>
              <a:t>:  5G RAN conveying timing to the UE that acts as boundary master clocks towards connected TSN device via 5G specific signalling via 5G broadcast/5G unicast RRC. The 5G RAN indicates time associated with a specific point e.g. start of frame boundary. UE acts as a boundary master clock for each clock domain towards N60 and may transmit PTP Sync messages with configured period. In case of multiple clock domains, overhead of option scales linearly in the total number of clock domains. </a:t>
            </a:r>
            <a:r>
              <a:rPr lang="en-US" dirty="0"/>
              <a:t> </a:t>
            </a:r>
            <a:endParaRPr lang="en-US" b="0" i="0" dirty="0">
              <a:effectLst/>
            </a:endParaRPr>
          </a:p>
          <a:p>
            <a:pPr fontAlgn="base"/>
            <a:r>
              <a:rPr lang="en-GB" b="1" dirty="0"/>
              <a:t>Solution #11 Option 3</a:t>
            </a:r>
            <a:r>
              <a:rPr lang="en-GB" dirty="0"/>
              <a:t>: One time-aware relay implemented with 5G </a:t>
            </a:r>
            <a:r>
              <a:rPr lang="en-GB" dirty="0" err="1"/>
              <a:t>blackbox</a:t>
            </a:r>
            <a:r>
              <a:rPr lang="en-GB" dirty="0"/>
              <a:t> model as described by Solution#8. In such an implementation, the entire 5G system can be kept untouched, therefore there will be minimal impact on the 5G system nodes.  The translator/adaptor function located at the edge of 5G system, can take care all 802.1AS related functions.  For example, the (g)PTP support, time stamping, BMCA can be all implemented in the translator.</a:t>
            </a:r>
            <a:r>
              <a:rPr lang="en-US" dirty="0"/>
              <a:t> </a:t>
            </a:r>
            <a:endParaRPr lang="en-US" b="0" i="0" dirty="0">
              <a:effectLst/>
            </a:endParaRPr>
          </a:p>
          <a:p>
            <a:pPr fontAlgn="base"/>
            <a:r>
              <a:rPr lang="en-GB" b="1" dirty="0"/>
              <a:t>Solution #11 Option 4</a:t>
            </a:r>
            <a:r>
              <a:rPr lang="en-GB" dirty="0"/>
              <a:t>: Multiple time domains merged into one domain using 5G clock. In this option a single clock domain is enough and a suitable one could be provided by the 5G system itself (in fact, it normally must operate synchronous with an internationally recognized standard such as GPS). Working clocks grand masters that are expected to be PTP compliant must accept better quality GM, i.e., 5Gclock as per BMCA rules. </a:t>
            </a:r>
            <a:r>
              <a:rPr lang="en-US" dirty="0"/>
              <a:t> </a:t>
            </a:r>
            <a:endParaRPr lang="en-US" b="0" i="0" dirty="0">
              <a:effectLst/>
            </a:endParaRPr>
          </a:p>
          <a:p>
            <a:pPr fontAlgn="base"/>
            <a:r>
              <a:rPr lang="en-GB" b="1" dirty="0"/>
              <a:t>Solution #17</a:t>
            </a:r>
            <a:r>
              <a:rPr lang="en-GB" dirty="0"/>
              <a:t>: Deterministic Delay QoS Class for Time Synchronization Support of 3GPP Network</a:t>
            </a:r>
            <a:r>
              <a:rPr lang="en-US" dirty="0"/>
              <a:t>. Providing deterministic delay in TSN time scale means that both UPF and UE must be first synchronized with TSN GM to mitigate e.g. frequency error between 5G GM and TSN GM, </a:t>
            </a:r>
            <a:endParaRPr lang="en-US" b="0" i="0" dirty="0">
              <a:effectLst/>
            </a:endParaRPr>
          </a:p>
          <a:p>
            <a:pPr fontAlgn="base"/>
            <a:r>
              <a:rPr lang="en-GB" b="1" dirty="0"/>
              <a:t>Solution #19</a:t>
            </a:r>
            <a:r>
              <a:rPr lang="en-GB" dirty="0"/>
              <a:t>: Time Synchronization between UE and TSN. Solution</a:t>
            </a:r>
            <a:r>
              <a:rPr lang="en-US" dirty="0"/>
              <a:t> exploits GTP and PDCP protocols for carrying timestamps in N3 and </a:t>
            </a:r>
            <a:r>
              <a:rPr lang="en-US" dirty="0" err="1"/>
              <a:t>Uu</a:t>
            </a:r>
            <a:r>
              <a:rPr lang="en-US" dirty="0"/>
              <a:t> interfaces, respectively. As a pre-condition UE, RAN and UPF needs to be time synchronized with 5G GM. </a:t>
            </a:r>
            <a:endParaRPr lang="en-US" b="0" i="0" dirty="0">
              <a:effectLst/>
            </a:endParaRPr>
          </a:p>
          <a:p>
            <a:pPr fontAlgn="base"/>
            <a:r>
              <a:rPr lang="en-GB" b="1" dirty="0"/>
              <a:t>Solution #28</a:t>
            </a:r>
            <a:r>
              <a:rPr lang="en-GB" dirty="0"/>
              <a:t>: TSN Time Synchronization Considering Multiple Clock Domains. 5GS acts as transparent clock with independent internal clock achieving common concept of time between UEs and UPF as well as among different UEs. In this way, the one-way measurement and control of the E2E delay are made possible.</a:t>
            </a:r>
            <a:r>
              <a:rPr lang="en-US" dirty="0"/>
              <a:t> </a:t>
            </a:r>
            <a:endParaRPr lang="en-US" b="0" i="0" dirty="0">
              <a:effectLst/>
            </a:endParaRPr>
          </a:p>
          <a:p>
            <a:pPr fontAlgn="base"/>
            <a:r>
              <a:rPr lang="en-GB" dirty="0"/>
              <a:t>Based on the internal synchronization, the 5GS transparently pass the external PTP message through and makes proper correction of the PTP header's "</a:t>
            </a:r>
            <a:r>
              <a:rPr lang="en-GB" dirty="0" err="1"/>
              <a:t>correctionField</a:t>
            </a:r>
            <a:r>
              <a:rPr lang="en-GB" dirty="0"/>
              <a:t>" with the known residence time.</a:t>
            </a:r>
            <a:r>
              <a:rPr lang="en-US" dirty="0"/>
              <a:t> </a:t>
            </a:r>
            <a:endParaRPr lang="en-US" b="0" i="0" dirty="0">
              <a:effectLst/>
            </a:endParaRPr>
          </a:p>
          <a:p>
            <a:endParaRPr lang="en-US" dirty="0"/>
          </a:p>
        </p:txBody>
      </p:sp>
    </p:spTree>
    <p:extLst>
      <p:ext uri="{BB962C8B-B14F-4D97-AF65-F5344CB8AC3E}">
        <p14:creationId xmlns:p14="http://schemas.microsoft.com/office/powerpoint/2010/main" val="2400616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ED6B0-3530-42E1-A958-D434C449EECA}"/>
              </a:ext>
            </a:extLst>
          </p:cNvPr>
          <p:cNvSpPr>
            <a:spLocks noGrp="1"/>
          </p:cNvSpPr>
          <p:nvPr>
            <p:ph type="title"/>
          </p:nvPr>
        </p:nvSpPr>
        <p:spPr>
          <a:xfrm>
            <a:off x="838200" y="365125"/>
            <a:ext cx="10515600" cy="793115"/>
          </a:xfrm>
        </p:spPr>
        <p:txBody>
          <a:bodyPr/>
          <a:lstStyle/>
          <a:p>
            <a:r>
              <a:rPr lang="en-US" dirty="0"/>
              <a:t>TSN Time Sync – Solution grouping</a:t>
            </a:r>
          </a:p>
        </p:txBody>
      </p:sp>
      <p:sp>
        <p:nvSpPr>
          <p:cNvPr id="3" name="Content Placeholder 2">
            <a:extLst>
              <a:ext uri="{FF2B5EF4-FFF2-40B4-BE49-F238E27FC236}">
                <a16:creationId xmlns:a16="http://schemas.microsoft.com/office/drawing/2014/main" id="{C490DED7-4793-4238-9EAB-D751808F688A}"/>
              </a:ext>
            </a:extLst>
          </p:cNvPr>
          <p:cNvSpPr>
            <a:spLocks noGrp="1"/>
          </p:cNvSpPr>
          <p:nvPr>
            <p:ph idx="1"/>
          </p:nvPr>
        </p:nvSpPr>
        <p:spPr>
          <a:xfrm>
            <a:off x="838200" y="1391920"/>
            <a:ext cx="10515600" cy="4785043"/>
          </a:xfrm>
        </p:spPr>
        <p:txBody>
          <a:bodyPr>
            <a:normAutofit fontScale="77500" lnSpcReduction="20000"/>
          </a:bodyPr>
          <a:lstStyle/>
          <a:p>
            <a:pPr fontAlgn="base"/>
            <a:r>
              <a:rPr lang="en-US" dirty="0"/>
              <a:t>Solution options can be categorized to smaller number of solution groups based on  </a:t>
            </a:r>
            <a:endParaRPr lang="en-US" b="0" i="0" dirty="0">
              <a:effectLst/>
            </a:endParaRPr>
          </a:p>
          <a:p>
            <a:pPr fontAlgn="base"/>
            <a:r>
              <a:rPr lang="en-US" dirty="0"/>
              <a:t>if solution exploit broadcast or user specific unicast for conveying time to UEs including multiple time domains.  </a:t>
            </a:r>
          </a:p>
          <a:p>
            <a:pPr lvl="1" fontAlgn="base"/>
            <a:r>
              <a:rPr lang="en-US" dirty="0"/>
              <a:t>Solutions that exploit broadcast over </a:t>
            </a:r>
            <a:r>
              <a:rPr lang="en-US" dirty="0" err="1"/>
              <a:t>Uu</a:t>
            </a:r>
            <a:r>
              <a:rPr lang="en-US" dirty="0"/>
              <a:t>  </a:t>
            </a:r>
          </a:p>
          <a:p>
            <a:pPr lvl="2" fontAlgn="base"/>
            <a:r>
              <a:rPr lang="en-US" dirty="0"/>
              <a:t>Solution #11 Option 1 and Solution #11 Option 4 </a:t>
            </a:r>
          </a:p>
          <a:p>
            <a:pPr lvl="1" fontAlgn="base"/>
            <a:r>
              <a:rPr lang="en-US" dirty="0"/>
              <a:t>Solutions that exploit only user specific unicasts over </a:t>
            </a:r>
            <a:r>
              <a:rPr lang="en-US" dirty="0" err="1"/>
              <a:t>Uu</a:t>
            </a:r>
            <a:r>
              <a:rPr lang="en-US" dirty="0"/>
              <a:t> </a:t>
            </a:r>
          </a:p>
          <a:p>
            <a:pPr lvl="2" fontAlgn="base"/>
            <a:r>
              <a:rPr lang="en-US" dirty="0"/>
              <a:t>All other solution options </a:t>
            </a:r>
          </a:p>
          <a:p>
            <a:pPr fontAlgn="base"/>
            <a:r>
              <a:rPr lang="en-US" dirty="0"/>
              <a:t>If solution keep </a:t>
            </a:r>
            <a:r>
              <a:rPr lang="en-US" dirty="0" err="1"/>
              <a:t>gNB</a:t>
            </a:r>
            <a:r>
              <a:rPr lang="en-US" dirty="0"/>
              <a:t> aware of time in external time domains </a:t>
            </a:r>
          </a:p>
          <a:p>
            <a:pPr lvl="1" fontAlgn="base"/>
            <a:r>
              <a:rPr lang="en-US" dirty="0"/>
              <a:t>Solutions that keep </a:t>
            </a:r>
            <a:r>
              <a:rPr lang="en-US" dirty="0" err="1"/>
              <a:t>gNB</a:t>
            </a:r>
            <a:r>
              <a:rPr lang="en-US" dirty="0"/>
              <a:t> aware of external time domain </a:t>
            </a:r>
          </a:p>
          <a:p>
            <a:pPr lvl="2" fontAlgn="base"/>
            <a:r>
              <a:rPr lang="en-US" dirty="0"/>
              <a:t>Solution #11 Option 1 and Solution #11 Option 4 </a:t>
            </a:r>
          </a:p>
          <a:p>
            <a:pPr lvl="1" fontAlgn="base"/>
            <a:r>
              <a:rPr lang="en-US" dirty="0"/>
              <a:t>Solutions that exploit only user specific unicasts over </a:t>
            </a:r>
            <a:r>
              <a:rPr lang="en-US" dirty="0" err="1"/>
              <a:t>Uu</a:t>
            </a:r>
            <a:r>
              <a:rPr lang="en-US" dirty="0"/>
              <a:t> </a:t>
            </a:r>
          </a:p>
          <a:p>
            <a:pPr lvl="2" fontAlgn="base"/>
            <a:r>
              <a:rPr lang="en-US" dirty="0"/>
              <a:t>All other solution options </a:t>
            </a:r>
          </a:p>
          <a:p>
            <a:pPr fontAlgn="base"/>
            <a:r>
              <a:rPr lang="en-US" dirty="0"/>
              <a:t> If solution can significantly reduce impact due to multiple working clock domains </a:t>
            </a:r>
          </a:p>
          <a:p>
            <a:pPr lvl="1" fontAlgn="base"/>
            <a:r>
              <a:rPr lang="en-US" dirty="0"/>
              <a:t>Solutions that reduce number of clock domain to be conveyed </a:t>
            </a:r>
          </a:p>
          <a:p>
            <a:pPr lvl="2" fontAlgn="base"/>
            <a:r>
              <a:rPr lang="en-US" dirty="0"/>
              <a:t>Solution #11 Option 4 </a:t>
            </a:r>
          </a:p>
          <a:p>
            <a:pPr lvl="1" fontAlgn="base"/>
            <a:r>
              <a:rPr lang="en-US" dirty="0"/>
              <a:t>Solutions that conveys given clock domains  </a:t>
            </a:r>
          </a:p>
          <a:p>
            <a:pPr lvl="2" fontAlgn="base"/>
            <a:r>
              <a:rPr lang="en-US" dirty="0"/>
              <a:t>All other solution options</a:t>
            </a:r>
          </a:p>
          <a:p>
            <a:endParaRPr lang="en-US" dirty="0"/>
          </a:p>
        </p:txBody>
      </p:sp>
    </p:spTree>
    <p:extLst>
      <p:ext uri="{BB962C8B-B14F-4D97-AF65-F5344CB8AC3E}">
        <p14:creationId xmlns:p14="http://schemas.microsoft.com/office/powerpoint/2010/main" val="2798592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B31EC-29C3-473A-9AF9-02D8812B9C67}"/>
              </a:ext>
            </a:extLst>
          </p:cNvPr>
          <p:cNvSpPr>
            <a:spLocks noGrp="1"/>
          </p:cNvSpPr>
          <p:nvPr>
            <p:ph type="title"/>
          </p:nvPr>
        </p:nvSpPr>
        <p:spPr/>
        <p:txBody>
          <a:bodyPr/>
          <a:lstStyle/>
          <a:p>
            <a:r>
              <a:rPr lang="en-US" dirty="0"/>
              <a:t>TSN Time Sync – Next steps to converge</a:t>
            </a:r>
          </a:p>
        </p:txBody>
      </p:sp>
      <p:sp>
        <p:nvSpPr>
          <p:cNvPr id="3" name="Content Placeholder 2">
            <a:extLst>
              <a:ext uri="{FF2B5EF4-FFF2-40B4-BE49-F238E27FC236}">
                <a16:creationId xmlns:a16="http://schemas.microsoft.com/office/drawing/2014/main" id="{DF3E1143-419B-4F81-8B3D-457DC86E525C}"/>
              </a:ext>
            </a:extLst>
          </p:cNvPr>
          <p:cNvSpPr>
            <a:spLocks noGrp="1"/>
          </p:cNvSpPr>
          <p:nvPr>
            <p:ph idx="1"/>
          </p:nvPr>
        </p:nvSpPr>
        <p:spPr/>
        <p:txBody>
          <a:bodyPr/>
          <a:lstStyle/>
          <a:p>
            <a:r>
              <a:rPr lang="en-US" dirty="0"/>
              <a:t>E/// - prefer Solution 11 Option 3. </a:t>
            </a:r>
          </a:p>
          <a:p>
            <a:r>
              <a:rPr lang="en-US" dirty="0"/>
              <a:t>Group solutions and filter based on grouping?</a:t>
            </a:r>
          </a:p>
          <a:p>
            <a:r>
              <a:rPr lang="en-US" dirty="0"/>
              <a:t>Ready to eliminate solutions?</a:t>
            </a:r>
          </a:p>
          <a:p>
            <a:r>
              <a:rPr lang="en-US" dirty="0"/>
              <a:t>Show of hands? </a:t>
            </a:r>
          </a:p>
          <a:p>
            <a:r>
              <a:rPr lang="en-US" dirty="0"/>
              <a:t>Way forward?</a:t>
            </a:r>
          </a:p>
          <a:p>
            <a:pPr lvl="1"/>
            <a:r>
              <a:rPr lang="en-US" dirty="0"/>
              <a:t>Focus on solution for single time domain in Rel-16.</a:t>
            </a:r>
          </a:p>
          <a:p>
            <a:pPr lvl="1"/>
            <a:r>
              <a:rPr lang="en-US" dirty="0"/>
              <a:t>Defer support for multiple time domain to Rel-17.</a:t>
            </a:r>
          </a:p>
          <a:p>
            <a:r>
              <a:rPr lang="en-US" dirty="0"/>
              <a:t>Next steps: dedicated 30mins call or Monday drafting session?</a:t>
            </a:r>
          </a:p>
        </p:txBody>
      </p:sp>
    </p:spTree>
    <p:extLst>
      <p:ext uri="{BB962C8B-B14F-4D97-AF65-F5344CB8AC3E}">
        <p14:creationId xmlns:p14="http://schemas.microsoft.com/office/powerpoint/2010/main" val="752723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73700-718D-4D8B-B39B-40EEB0058C0B}"/>
              </a:ext>
            </a:extLst>
          </p:cNvPr>
          <p:cNvSpPr>
            <a:spLocks noGrp="1"/>
          </p:cNvSpPr>
          <p:nvPr>
            <p:ph type="title"/>
          </p:nvPr>
        </p:nvSpPr>
        <p:spPr/>
        <p:txBody>
          <a:bodyPr/>
          <a:lstStyle/>
          <a:p>
            <a:r>
              <a:rPr lang="en-US" dirty="0"/>
              <a:t>TSN deployment </a:t>
            </a:r>
          </a:p>
        </p:txBody>
      </p:sp>
      <p:sp>
        <p:nvSpPr>
          <p:cNvPr id="3" name="Content Placeholder 2">
            <a:extLst>
              <a:ext uri="{FF2B5EF4-FFF2-40B4-BE49-F238E27FC236}">
                <a16:creationId xmlns:a16="http://schemas.microsoft.com/office/drawing/2014/main" id="{30361999-AA44-4A02-8335-AAE099143912}"/>
              </a:ext>
            </a:extLst>
          </p:cNvPr>
          <p:cNvSpPr>
            <a:spLocks noGrp="1"/>
          </p:cNvSpPr>
          <p:nvPr>
            <p:ph idx="1"/>
          </p:nvPr>
        </p:nvSpPr>
        <p:spPr/>
        <p:txBody>
          <a:bodyPr/>
          <a:lstStyle/>
          <a:p>
            <a:r>
              <a:rPr lang="en-US" dirty="0"/>
              <a:t>Centralized or fully distributed or both?</a:t>
            </a:r>
          </a:p>
          <a:p>
            <a:pPr lvl="1"/>
            <a:r>
              <a:rPr lang="en-US" dirty="0"/>
              <a:t>No fully distributed model =&gt; no SRP</a:t>
            </a:r>
          </a:p>
          <a:p>
            <a:r>
              <a:rPr lang="en-US" dirty="0"/>
              <a:t>Next step – check SA1 requirements and decide if there is an open for SA1 to clarify or SA2 can make a decision on the deployment models to be supported in this release (Rel-16).</a:t>
            </a:r>
          </a:p>
        </p:txBody>
      </p:sp>
    </p:spTree>
    <p:extLst>
      <p:ext uri="{BB962C8B-B14F-4D97-AF65-F5344CB8AC3E}">
        <p14:creationId xmlns:p14="http://schemas.microsoft.com/office/powerpoint/2010/main" val="36502181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758</TotalTime>
  <Words>468</Words>
  <Application>Microsoft Office PowerPoint</Application>
  <PresentationFormat>Widescreen</PresentationFormat>
  <Paragraphs>71</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TSC Open items</vt:lpstr>
      <vt:lpstr>Architecture: Integration of 5GS with TSN network</vt:lpstr>
      <vt:lpstr>Enhancements for deterministic QoS</vt:lpstr>
      <vt:lpstr>TSN Time Sync – 7 solution options</vt:lpstr>
      <vt:lpstr>TSN Time Sync – Solution grouping</vt:lpstr>
      <vt:lpstr>TSN Time Sync – Next steps to converge</vt:lpstr>
      <vt:lpstr>TSN deployment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Devaki Chandramouli</dc:creator>
  <cp:lastModifiedBy>Devaki Chandramouli</cp:lastModifiedBy>
  <cp:revision>22</cp:revision>
  <dcterms:created xsi:type="dcterms:W3CDTF">2019-02-15T02:25:39Z</dcterms:created>
  <dcterms:modified xsi:type="dcterms:W3CDTF">2019-02-19T13:12:31Z</dcterms:modified>
</cp:coreProperties>
</file>